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76" r:id="rId24"/>
    <p:sldId id="280" r:id="rId25"/>
    <p:sldId id="277" r:id="rId26"/>
    <p:sldId id="278" r:id="rId27"/>
    <p:sldId id="279" r:id="rId28"/>
    <p:sldId id="283" r:id="rId29"/>
    <p:sldId id="284" r:id="rId30"/>
    <p:sldId id="285" r:id="rId31"/>
    <p:sldId id="286" r:id="rId32"/>
    <p:sldId id="287" r:id="rId33"/>
    <p:sldId id="289" r:id="rId34"/>
    <p:sldId id="291" r:id="rId35"/>
    <p:sldId id="288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299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jpeg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AB98-BEC6-0E43-B7A8-11AF6B4E8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345262"/>
            <a:ext cx="9068586" cy="2590800"/>
          </a:xfrm>
        </p:spPr>
        <p:txBody>
          <a:bodyPr/>
          <a:lstStyle/>
          <a:p>
            <a:r>
              <a:rPr lang="en-US" sz="6600" b="1">
                <a:solidFill>
                  <a:schemeClr val="accent6"/>
                </a:solidFill>
              </a:rPr>
              <a:t>خونریزی های غیر طبیعی رحم</a:t>
            </a:r>
            <a:br>
              <a:rPr lang="en-US" sz="6600" b="1">
                <a:solidFill>
                  <a:schemeClr val="accent6"/>
                </a:solidFill>
              </a:rPr>
            </a:br>
            <a:br>
              <a:rPr lang="en-US" sz="6600" b="1">
                <a:solidFill>
                  <a:schemeClr val="accent6"/>
                </a:solidFill>
              </a:rPr>
            </a:br>
            <a:r>
              <a:rPr lang="en-US" sz="3600" b="1" i="0">
                <a:solidFill>
                  <a:schemeClr val="tx2"/>
                </a:solidFill>
                <a:effectLst/>
                <a:latin typeface="system-ui"/>
              </a:rPr>
              <a:t>Abnormal uterine bleeding</a:t>
            </a:r>
            <a:br>
              <a:rPr lang="en-US" sz="3600" b="1" i="0">
                <a:solidFill>
                  <a:schemeClr val="tx2"/>
                </a:solidFill>
                <a:effectLst/>
                <a:latin typeface="system-ui"/>
              </a:rPr>
            </a:br>
            <a:br>
              <a:rPr lang="en-US" sz="3600" b="1" i="0">
                <a:solidFill>
                  <a:schemeClr val="tx2"/>
                </a:solidFill>
                <a:effectLst/>
                <a:latin typeface="system-ui"/>
              </a:rPr>
            </a:br>
            <a:r>
              <a:rPr lang="en-US" sz="3600" b="1" i="0">
                <a:solidFill>
                  <a:schemeClr val="tx2"/>
                </a:solidFill>
                <a:effectLst/>
                <a:latin typeface="system-ui"/>
              </a:rPr>
              <a:t>(AUB)</a:t>
            </a:r>
            <a:endParaRPr lang="en-US" sz="3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1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A7BD19-EB95-D448-806E-962F2BD5E5BF}"/>
              </a:ext>
            </a:extLst>
          </p:cNvPr>
          <p:cNvSpPr txBox="1"/>
          <p:nvPr/>
        </p:nvSpPr>
        <p:spPr>
          <a:xfrm>
            <a:off x="2044097" y="567268"/>
            <a:ext cx="927704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 rtl="1">
              <a:buFont typeface="Arial" panose="020B0604020202020204" pitchFamily="34" charset="0"/>
              <a:buChar char="•"/>
            </a:pPr>
            <a:r>
              <a:rPr lang="en-US" sz="6000" b="1"/>
              <a:t>بیماری های سیستمیک : </a:t>
            </a:r>
            <a:endParaRPr lang="en-US" sz="4800"/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دیابت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استرس شدید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افزایش یا کاهش وزن قابل توجه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بیماری سلیاک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بیماری های تیروئید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63502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A672C-D621-E04A-83D1-73E64CAFCD01}"/>
              </a:ext>
            </a:extLst>
          </p:cNvPr>
          <p:cNvSpPr txBox="1"/>
          <p:nvPr/>
        </p:nvSpPr>
        <p:spPr>
          <a:xfrm>
            <a:off x="2346477" y="361647"/>
            <a:ext cx="9434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chemeClr val="accent4"/>
                </a:solidFill>
              </a:rPr>
              <a:t>خونریزی های بعد از یائسگی  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AE5D2-CAA8-7149-A2B5-F27F91DBEA1F}"/>
              </a:ext>
            </a:extLst>
          </p:cNvPr>
          <p:cNvSpPr txBox="1"/>
          <p:nvPr/>
        </p:nvSpPr>
        <p:spPr>
          <a:xfrm>
            <a:off x="-193524" y="1905506"/>
            <a:ext cx="11780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800" b="1" i="0">
                <a:solidFill>
                  <a:schemeClr val="accent4"/>
                </a:solidFill>
                <a:effectLst/>
                <a:latin typeface="+mj-lt"/>
              </a:rPr>
              <a:t>یائسگی یا منوپوز</a:t>
            </a:r>
            <a:r>
              <a:rPr lang="en-US" sz="4800" b="0" i="0">
                <a:solidFill>
                  <a:srgbClr val="202122"/>
                </a:solidFill>
                <a:effectLst/>
                <a:latin typeface="+mj-lt"/>
              </a:rPr>
              <a:t> یکی از دوره های طبیعی زندگی زنان.</a:t>
            </a:r>
          </a:p>
          <a:p>
            <a:pPr algn="r" rtl="1"/>
            <a:r>
              <a:rPr lang="en-US" sz="4800">
                <a:solidFill>
                  <a:srgbClr val="202122"/>
                </a:solidFill>
                <a:latin typeface="+mj-lt"/>
              </a:rPr>
              <a:t>توقف تخمک گذاری</a:t>
            </a:r>
            <a:r>
              <a:rPr lang="ar-AE" sz="4800" b="0" i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US" sz="4800" b="0" i="0">
                <a:solidFill>
                  <a:srgbClr val="202122"/>
                </a:solidFill>
                <a:effectLst/>
                <a:latin typeface="+mj-lt"/>
              </a:rPr>
              <a:t>و</a:t>
            </a:r>
            <a:r>
              <a:rPr lang="ar-AE" sz="4800" b="0" i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US" sz="4800" b="0" i="0">
                <a:solidFill>
                  <a:srgbClr val="202122"/>
                </a:solidFill>
                <a:effectLst/>
                <a:latin typeface="+mj-lt"/>
              </a:rPr>
              <a:t>قطع قاعدگی برای همیشه .</a:t>
            </a:r>
            <a:r>
              <a:rPr lang="ar-AE" sz="4800" b="0" i="0">
                <a:solidFill>
                  <a:srgbClr val="202122"/>
                </a:solidFill>
                <a:effectLst/>
                <a:latin typeface="+mj-lt"/>
              </a:rPr>
              <a:t> </a:t>
            </a:r>
            <a:endParaRPr lang="en-US" sz="4800" b="0" i="0">
              <a:solidFill>
                <a:srgbClr val="202122"/>
              </a:solidFill>
              <a:effectLst/>
              <a:latin typeface="+mj-lt"/>
            </a:endParaRPr>
          </a:p>
          <a:p>
            <a:pPr algn="r" rtl="1"/>
            <a:r>
              <a:rPr lang="en-US" sz="4800">
                <a:solidFill>
                  <a:srgbClr val="202122"/>
                </a:solidFill>
                <a:latin typeface="+mj-lt"/>
              </a:rPr>
              <a:t>سن شروع : </a:t>
            </a:r>
            <a:r>
              <a:rPr lang="ar-AE" sz="4800" b="0" i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US" sz="4800" b="0" i="0">
                <a:solidFill>
                  <a:srgbClr val="202122"/>
                </a:solidFill>
                <a:effectLst/>
                <a:latin typeface="+mj-lt"/>
              </a:rPr>
              <a:t>۴۲ تا ۵۲ سالگی</a:t>
            </a:r>
            <a:r>
              <a:rPr lang="ar-AE" sz="4800" b="0" i="0">
                <a:solidFill>
                  <a:srgbClr val="202122"/>
                </a:solidFill>
                <a:effectLst/>
                <a:latin typeface="+mj-lt"/>
              </a:rPr>
              <a:t> .</a:t>
            </a:r>
            <a:endParaRPr lang="en-US" sz="4800" b="0" i="0">
              <a:solidFill>
                <a:srgbClr val="202122"/>
              </a:solidFill>
              <a:effectLst/>
              <a:latin typeface="+mj-lt"/>
            </a:endParaRPr>
          </a:p>
          <a:p>
            <a:pPr algn="r" rtl="1"/>
            <a:r>
              <a:rPr lang="en-US" sz="4800">
                <a:solidFill>
                  <a:srgbClr val="202122"/>
                </a:solidFill>
                <a:latin typeface="+mj-lt"/>
              </a:rPr>
              <a:t>کاهش ترشح هورمون استروژن و ظهور علائم یائسگی</a:t>
            </a:r>
            <a:endParaRPr lang="en-US" sz="4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1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292701-6E71-6A45-AEE3-163DD191098C}"/>
              </a:ext>
            </a:extLst>
          </p:cNvPr>
          <p:cNvSpPr txBox="1"/>
          <p:nvPr/>
        </p:nvSpPr>
        <p:spPr>
          <a:xfrm>
            <a:off x="1989668" y="125839"/>
            <a:ext cx="9434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chemeClr val="accent4"/>
                </a:solidFill>
              </a:rPr>
              <a:t>خونریزی های بعد از یائسگی  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7D9C5-5A95-E342-BD8A-C7E47941D490}"/>
              </a:ext>
            </a:extLst>
          </p:cNvPr>
          <p:cNvSpPr txBox="1"/>
          <p:nvPr/>
        </p:nvSpPr>
        <p:spPr>
          <a:xfrm>
            <a:off x="350762" y="1233835"/>
            <a:ext cx="10982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/>
              <a:t>بعد از ۱۲ماه آمنوره و قطع قاعدگی دچار خونریزی یا لکه بینی می‌شوند.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82FB6-AF60-274B-A253-9191128A651B}"/>
              </a:ext>
            </a:extLst>
          </p:cNvPr>
          <p:cNvSpPr txBox="1"/>
          <p:nvPr/>
        </p:nvSpPr>
        <p:spPr>
          <a:xfrm>
            <a:off x="607785" y="3278447"/>
            <a:ext cx="107254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4000"/>
              <a:t>هورمون  تراپی  (عامل رایج خونریزی دوران یائسگی(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4000"/>
              <a:t>سرطان پوشش داخلی رحم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4000"/>
              <a:t>افزایش ضخامت اندومتر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4000"/>
              <a:t>آتروفی واژن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D1E7C47-74E6-5849-A3D6-1410D0C0A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85" y="4096157"/>
            <a:ext cx="4528155" cy="2544823"/>
          </a:xfrm>
          <a:prstGeom prst="ellipse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01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B04D1F-9C64-9B42-A324-E6AD678450C3}"/>
              </a:ext>
            </a:extLst>
          </p:cNvPr>
          <p:cNvSpPr txBox="1"/>
          <p:nvPr/>
        </p:nvSpPr>
        <p:spPr>
          <a:xfrm>
            <a:off x="-326571" y="361647"/>
            <a:ext cx="12107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rgbClr val="C00000"/>
                </a:solidFill>
              </a:rPr>
              <a:t>تشخیص خونریزی های غیرطبیعی رحم   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C23B1-319A-E74D-B92E-522C75D7491B}"/>
              </a:ext>
            </a:extLst>
          </p:cNvPr>
          <p:cNvSpPr txBox="1"/>
          <p:nvPr/>
        </p:nvSpPr>
        <p:spPr>
          <a:xfrm>
            <a:off x="2346477" y="1651072"/>
            <a:ext cx="9144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en-US" sz="5400"/>
              <a:t>آزمایشات خون مانند CBC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sz="5400"/>
              <a:t>سونوگرافی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sz="5400"/>
              <a:t>هیسترسکوپی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sz="5400"/>
              <a:t>تست پاپ اسمیر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sz="5400"/>
              <a:t>تست های کارکرد تیروئید</a:t>
            </a:r>
          </a:p>
          <a:p>
            <a:pPr marL="342900" indent="-342900" algn="r" rtl="1">
              <a:buFont typeface="+mj-lt"/>
              <a:buAutoNum type="arabicPeriod"/>
            </a:pPr>
            <a:endParaRPr lang="en-US" sz="5400"/>
          </a:p>
          <a:p>
            <a:pPr marL="342900" indent="-342900" algn="r" rtl="1">
              <a:buFont typeface="+mj-lt"/>
              <a:buAutoNum type="arabicPeriod"/>
            </a:pPr>
            <a:endParaRPr lang="en-US" sz="5400"/>
          </a:p>
          <a:p>
            <a:pPr marL="342900" indent="-342900" algn="r" rtl="1">
              <a:buFont typeface="+mj-lt"/>
              <a:buAutoNum type="arabicPeriod"/>
            </a:pPr>
            <a:endParaRPr lang="en-US" sz="5400"/>
          </a:p>
          <a:p>
            <a:pPr marL="342900" indent="-342900" algn="r" rtl="1">
              <a:buFont typeface="+mj-lt"/>
              <a:buAutoNum type="arabicPeriod"/>
            </a:pPr>
            <a:endParaRPr lang="en-US" sz="5400"/>
          </a:p>
          <a:p>
            <a:pPr marL="342900" indent="-342900" algn="r" rtl="1">
              <a:buFont typeface="+mj-lt"/>
              <a:buAutoNum type="arabicPeriod"/>
            </a:pPr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C2B2B59-8F94-CC4C-B89C-F8CC63C7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3" y="2169761"/>
            <a:ext cx="4221237" cy="432659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69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ECE21D-BC67-8147-A8C0-8EBF0A335C8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3BD9D-A2FD-4448-A2F4-D17CE8770562}"/>
              </a:ext>
            </a:extLst>
          </p:cNvPr>
          <p:cNvSpPr txBox="1"/>
          <p:nvPr/>
        </p:nvSpPr>
        <p:spPr>
          <a:xfrm>
            <a:off x="-326571" y="361647"/>
            <a:ext cx="12107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rgbClr val="C00000"/>
                </a:solidFill>
              </a:rPr>
              <a:t>پیشگیری 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98A9D-935D-684A-906E-C38B7A49ED48}"/>
              </a:ext>
            </a:extLst>
          </p:cNvPr>
          <p:cNvSpPr txBox="1"/>
          <p:nvPr/>
        </p:nvSpPr>
        <p:spPr>
          <a:xfrm>
            <a:off x="2721429" y="2013228"/>
            <a:ext cx="891419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تغییرات ساختمانی رحم ، امکان پیشگیری وجود ندارد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تغییرات هورمونی یا افزایش وزن ، قابل پیشگیری</a:t>
            </a:r>
          </a:p>
          <a:p>
            <a:pPr algn="l"/>
            <a:endParaRPr lang="en-US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372FA339-6670-B54B-81A1-7A7E53E04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63" y="2277868"/>
            <a:ext cx="2804756" cy="437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67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B9D5C1-00A3-AF4E-B935-C1C6D25CF1DD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E1AE2-E868-B74E-BCD9-0924EFD6D14B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8D37A-828C-034B-8378-1E0E15683DE0}"/>
              </a:ext>
            </a:extLst>
          </p:cNvPr>
          <p:cNvSpPr txBox="1"/>
          <p:nvPr/>
        </p:nvSpPr>
        <p:spPr>
          <a:xfrm>
            <a:off x="-326571" y="361647"/>
            <a:ext cx="12107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rgbClr val="C00000"/>
                </a:solidFill>
              </a:rPr>
              <a:t>درمان  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42197-BDE1-9B42-A48C-5D63F4B929CF}"/>
              </a:ext>
            </a:extLst>
          </p:cNvPr>
          <p:cNvSpPr txBox="1"/>
          <p:nvPr/>
        </p:nvSpPr>
        <p:spPr>
          <a:xfrm>
            <a:off x="3023809" y="1541150"/>
            <a:ext cx="852714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هورمون تراپی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داروهای غیر استروئیدی (مفنامیک اسید(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کورتاژ تسخیصی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هیسترسکوپی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تخریب اندومتر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4D09C50-8E9D-0D44-88E0-8C9A52C4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1" y="3072191"/>
            <a:ext cx="7443951" cy="363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30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EF7E4C-51F8-2D4F-9C30-A92D1EE717A5}"/>
              </a:ext>
            </a:extLst>
          </p:cNvPr>
          <p:cNvSpPr txBox="1"/>
          <p:nvPr/>
        </p:nvSpPr>
        <p:spPr>
          <a:xfrm>
            <a:off x="1898952" y="385837"/>
            <a:ext cx="807961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7200" b="1">
                <a:solidFill>
                  <a:srgbClr val="C00000"/>
                </a:solidFill>
              </a:rPr>
              <a:t>خونریزی های زایمانی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DE727-D65F-6146-827E-6FAAAE015A10}"/>
              </a:ext>
            </a:extLst>
          </p:cNvPr>
          <p:cNvSpPr txBox="1"/>
          <p:nvPr/>
        </p:nvSpPr>
        <p:spPr>
          <a:xfrm>
            <a:off x="544285" y="1859586"/>
            <a:ext cx="103535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5400"/>
              <a:t>افت هماتوکریت به اندازه ۱۰ درصد بعد از زایمان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5400"/>
              <a:t>افت هموگلوبین به اندازه ۲ گرم بعد از زایمان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5400"/>
              <a:t>نیاز به ترانسفوزیون  فراورده های خونی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54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54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54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8446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7DB16-4AEE-864E-ABD3-6ADBC70C3B1E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6FD94-58D8-D24B-9829-33A19CA69C19}"/>
              </a:ext>
            </a:extLst>
          </p:cNvPr>
          <p:cNvSpPr txBox="1"/>
          <p:nvPr/>
        </p:nvSpPr>
        <p:spPr>
          <a:xfrm>
            <a:off x="8962571" y="397933"/>
            <a:ext cx="261257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7200" b="1">
                <a:solidFill>
                  <a:srgbClr val="C00000"/>
                </a:solidFill>
              </a:rPr>
              <a:t>انواع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23A8B-B651-5E4B-B0E1-788B7E1E6F0A}"/>
              </a:ext>
            </a:extLst>
          </p:cNvPr>
          <p:cNvSpPr txBox="1"/>
          <p:nvPr/>
        </p:nvSpPr>
        <p:spPr>
          <a:xfrm>
            <a:off x="2177143" y="1751086"/>
            <a:ext cx="95080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 rtl="1">
              <a:buFont typeface="Arial" panose="020B0604020202020204" pitchFamily="34" charset="0"/>
              <a:buChar char="•"/>
            </a:pPr>
            <a:r>
              <a:rPr lang="en-US" sz="6000"/>
              <a:t>قبل از زایمان : جفت سرراهی ، دکولمان جفت</a:t>
            </a:r>
          </a:p>
          <a:p>
            <a:pPr marL="857250" indent="-857250" algn="r" rtl="1">
              <a:buFont typeface="Arial" panose="020B0604020202020204" pitchFamily="34" charset="0"/>
              <a:buChar char="•"/>
            </a:pPr>
            <a:r>
              <a:rPr lang="en-US" sz="6000"/>
              <a:t>بعد از زایمان : آتونی  رحم ، پارگی ،باقی ماندن تکه های جفت</a:t>
            </a:r>
          </a:p>
          <a:p>
            <a:pPr marL="857250" indent="-857250" algn="r" rtl="1">
              <a:buFont typeface="Arial" panose="020B0604020202020204" pitchFamily="34" charset="0"/>
              <a:buChar char="•"/>
            </a:pP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84641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156F5E-F1D0-E24A-A87F-0C0D3A7A3FBB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746D5-C67F-D94F-98C8-DEAAD3BC2D43}"/>
              </a:ext>
            </a:extLst>
          </p:cNvPr>
          <p:cNvSpPr txBox="1"/>
          <p:nvPr/>
        </p:nvSpPr>
        <p:spPr>
          <a:xfrm>
            <a:off x="6906381" y="361645"/>
            <a:ext cx="490099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rgbClr val="C00000"/>
                </a:solidFill>
              </a:rPr>
              <a:t>دکولمان جفت 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ADF08-A8F4-094D-BC0A-7E89F42A4238}"/>
              </a:ext>
            </a:extLst>
          </p:cNvPr>
          <p:cNvSpPr txBox="1"/>
          <p:nvPr/>
        </p:nvSpPr>
        <p:spPr>
          <a:xfrm>
            <a:off x="5152571" y="1870226"/>
            <a:ext cx="6074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800"/>
              <a:t>تعریف : جداشدن جفت قبل از تولد جنین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948A-93F1-D541-B128-F5347A88486F}"/>
              </a:ext>
            </a:extLst>
          </p:cNvPr>
          <p:cNvSpPr txBox="1"/>
          <p:nvPr/>
        </p:nvSpPr>
        <p:spPr>
          <a:xfrm>
            <a:off x="-3588658" y="462053"/>
            <a:ext cx="79465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/>
              <a:t>ریسک فاکتور  :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افزایش سن مادر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مصرف سیگار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سیگار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سابقه دکولمان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ترومای خارجی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انواع هیپرتانسیون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4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4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8F8F813F-0C9E-6740-A8BB-DF64FE7E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77" y="2655056"/>
            <a:ext cx="3599861" cy="3853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94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77F605-21FE-7247-8C36-8278962B7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0" y="145143"/>
            <a:ext cx="9565819" cy="67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0074-7653-864F-8C2D-568F34CCD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95" y="470262"/>
            <a:ext cx="11162695" cy="4573451"/>
          </a:xfrm>
        </p:spPr>
        <p:txBody>
          <a:bodyPr>
            <a:normAutofit/>
          </a:bodyPr>
          <a:lstStyle/>
          <a:p>
            <a:pPr marL="274320" lvl="1" indent="0" algn="r">
              <a:buNone/>
            </a:pPr>
            <a:r>
              <a:rPr lang="en-US" sz="4400" b="1">
                <a:solidFill>
                  <a:schemeClr val="accent1">
                    <a:lumMod val="50000"/>
                  </a:schemeClr>
                </a:solidFill>
              </a:rPr>
              <a:t>تعریف :هرگونه خونریزی غیر طبیعی یا شدید از رحم </a:t>
            </a:r>
          </a:p>
          <a:p>
            <a:pPr marL="274320" lvl="1" indent="0" algn="r">
              <a:buNone/>
            </a:pPr>
            <a:endParaRPr lang="en-US" sz="4400" b="1">
              <a:solidFill>
                <a:schemeClr val="accent1">
                  <a:lumMod val="50000"/>
                </a:schemeClr>
              </a:solidFill>
            </a:endParaRPr>
          </a:p>
          <a:p>
            <a:pPr marL="822960" lvl="3" indent="0" algn="r">
              <a:buNone/>
            </a:pPr>
            <a:r>
              <a:rPr lang="en-US" sz="4400" b="1">
                <a:solidFill>
                  <a:schemeClr val="accent1">
                    <a:lumMod val="50000"/>
                  </a:schemeClr>
                </a:solidFill>
              </a:rPr>
              <a:t>علائم : خونریزی های واژینال بین دوره های قاعدگی یا خونریزی شدید طی دوره قاعدگی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0D9A2B-C83F-BF42-9523-8E661599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1" y="2756987"/>
            <a:ext cx="5822592" cy="3618192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671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F7414-BF3A-1E40-A2D0-F0B7C212C0F6}"/>
              </a:ext>
            </a:extLst>
          </p:cNvPr>
          <p:cNvSpPr txBox="1"/>
          <p:nvPr/>
        </p:nvSpPr>
        <p:spPr>
          <a:xfrm>
            <a:off x="8120743" y="16002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AEFFD-0AD2-BC4A-AB8B-57824DA3FF6A}"/>
              </a:ext>
            </a:extLst>
          </p:cNvPr>
          <p:cNvSpPr txBox="1"/>
          <p:nvPr/>
        </p:nvSpPr>
        <p:spPr>
          <a:xfrm>
            <a:off x="4753429" y="397933"/>
            <a:ext cx="682171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7200" b="1">
                <a:solidFill>
                  <a:srgbClr val="C00000"/>
                </a:solidFill>
              </a:rPr>
              <a:t>علائم دکولمان جفت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F21B5-3505-4144-8C78-917EFCF45942}"/>
              </a:ext>
            </a:extLst>
          </p:cNvPr>
          <p:cNvSpPr txBox="1"/>
          <p:nvPr/>
        </p:nvSpPr>
        <p:spPr>
          <a:xfrm>
            <a:off x="2201332" y="1905506"/>
            <a:ext cx="9373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خونریزی واژینال (ناگهانی ، شدید و تیره)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تندرنس و درد شکم یا لگن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افزایش انقباضات رحمی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D1BA667-4540-2D49-967B-8955A153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4" y="2399189"/>
            <a:ext cx="3421604" cy="4265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70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9048F8-06E7-FD47-A40B-C62575BB401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E65-3F27-4446-BD16-EE80E280719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700B8-E5FD-2240-9ECC-9520AC7BD809}"/>
              </a:ext>
            </a:extLst>
          </p:cNvPr>
          <p:cNvSpPr txBox="1"/>
          <p:nvPr/>
        </p:nvSpPr>
        <p:spPr>
          <a:xfrm>
            <a:off x="4426858" y="349553"/>
            <a:ext cx="740833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600">
                <a:solidFill>
                  <a:srgbClr val="C00000"/>
                </a:solidFill>
              </a:rPr>
              <a:t>تشخیص دکولمان جفت 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3A5BC-B859-624C-8A98-2B57DF828B39}"/>
              </a:ext>
            </a:extLst>
          </p:cNvPr>
          <p:cNvSpPr txBox="1"/>
          <p:nvPr/>
        </p:nvSpPr>
        <p:spPr>
          <a:xfrm>
            <a:off x="6252027" y="1921933"/>
            <a:ext cx="511749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علائم بالینی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سونوگرافی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یافته های آزمایشگاهی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9606C55-A60D-3143-8439-C0CD2867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2" y="2541965"/>
            <a:ext cx="5588151" cy="407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23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9048F8-06E7-FD47-A40B-C62575BB401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E65-3F27-4446-BD16-EE80E280719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0D8BA-090E-DF48-82E0-76D7B14ABABD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E4E3C-3ED2-2448-8989-C2A2521BC5C9}"/>
              </a:ext>
            </a:extLst>
          </p:cNvPr>
          <p:cNvSpPr txBox="1"/>
          <p:nvPr/>
        </p:nvSpPr>
        <p:spPr>
          <a:xfrm>
            <a:off x="5181600" y="349553"/>
            <a:ext cx="665359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600">
                <a:solidFill>
                  <a:srgbClr val="C00000"/>
                </a:solidFill>
              </a:rPr>
              <a:t>درمان دکولمان جفت 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20328-04E2-2B42-AFF4-9815C4C5AC8A}"/>
              </a:ext>
            </a:extLst>
          </p:cNvPr>
          <p:cNvSpPr txBox="1"/>
          <p:nvPr/>
        </p:nvSpPr>
        <p:spPr>
          <a:xfrm>
            <a:off x="4584094" y="1457549"/>
            <a:ext cx="6912429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en-US" sz="4400" b="1"/>
              <a:t>حفاظتی و حیاتی :</a:t>
            </a:r>
            <a:r>
              <a:rPr lang="en-US" sz="4400"/>
              <a:t>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چک V/S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چک  V/B و تون رحم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کنترل FHR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تعبیه Ivلاین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رزرو خون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سونوگرافی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algn="r" rtl="1"/>
            <a:endParaRPr lang="en-US" sz="40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40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CE9DE58-4F8F-7840-91D4-4FD4E6715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2" y="1866295"/>
            <a:ext cx="4642152" cy="464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601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9048F8-06E7-FD47-A40B-C62575BB401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62B0C-79A6-6141-9F19-5CD4B05F3A82}"/>
              </a:ext>
            </a:extLst>
          </p:cNvPr>
          <p:cNvSpPr txBox="1"/>
          <p:nvPr/>
        </p:nvSpPr>
        <p:spPr>
          <a:xfrm>
            <a:off x="5757332" y="3338286"/>
            <a:ext cx="677335" cy="100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C4491-2298-B24C-B4BD-0D2B1F70895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D8828-C534-B64C-86BE-92AF5B59467E}"/>
              </a:ext>
            </a:extLst>
          </p:cNvPr>
          <p:cNvSpPr txBox="1"/>
          <p:nvPr/>
        </p:nvSpPr>
        <p:spPr>
          <a:xfrm>
            <a:off x="4402667" y="349553"/>
            <a:ext cx="7432523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600">
                <a:solidFill>
                  <a:srgbClr val="C00000"/>
                </a:solidFill>
              </a:rPr>
              <a:t>عوارض دکولمان جفت 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5CDB4-9DD0-8D49-9376-6E116D37D4C9}"/>
              </a:ext>
            </a:extLst>
          </p:cNvPr>
          <p:cNvSpPr txBox="1"/>
          <p:nvPr/>
        </p:nvSpPr>
        <p:spPr>
          <a:xfrm>
            <a:off x="2660952" y="1988909"/>
            <a:ext cx="84787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اختلالات انعقادی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شوک هیپوولمیک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نارسایی کلیه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از بین رفتن قدرت انقباضی رحم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4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87423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9048F8-06E7-FD47-A40B-C62575BB401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E65-3F27-4446-BD16-EE80E280719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C336E-C42F-DC4C-86D7-00FDB4E6D817}"/>
              </a:ext>
            </a:extLst>
          </p:cNvPr>
          <p:cNvSpPr txBox="1"/>
          <p:nvPr/>
        </p:nvSpPr>
        <p:spPr>
          <a:xfrm>
            <a:off x="7201307" y="382193"/>
            <a:ext cx="44389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000" b="1">
                <a:solidFill>
                  <a:srgbClr val="7030A0"/>
                </a:solidFill>
              </a:rPr>
              <a:t>جفت سرراهی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57B5C-F4C6-E04D-AD83-29EA35EA0F42}"/>
              </a:ext>
            </a:extLst>
          </p:cNvPr>
          <p:cNvSpPr txBox="1"/>
          <p:nvPr/>
        </p:nvSpPr>
        <p:spPr>
          <a:xfrm>
            <a:off x="1516545" y="1835205"/>
            <a:ext cx="101237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کامل : دهانه رحم را کاملا پوشانده است.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نسبی : نسبتا دهانه رحم را پوشانده است.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مارژینال : لبه جفت کنار دهانه رحم است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 : Lowlying لبه جفت نزدیک دهانه رحم است.</a:t>
            </a:r>
          </a:p>
          <a:p>
            <a:pPr algn="r" rtl="1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57827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A48ABC7-C525-D644-88A9-0E4F5A47C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91" y="168622"/>
            <a:ext cx="9095618" cy="65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64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A0C76-99AC-8540-895E-060AB949626E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F3D90-C448-CB46-A300-9DEF1D1372CC}"/>
              </a:ext>
            </a:extLst>
          </p:cNvPr>
          <p:cNvSpPr txBox="1"/>
          <p:nvPr/>
        </p:nvSpPr>
        <p:spPr>
          <a:xfrm>
            <a:off x="2559352" y="506791"/>
            <a:ext cx="89020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6000">
                <a:solidFill>
                  <a:srgbClr val="7030A0"/>
                </a:solidFill>
              </a:rPr>
              <a:t>ریسک فاکتور: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افزایش سن مادر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مصرف سیگار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حاملگی چندقلویی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سابقه سزارین</a:t>
            </a:r>
            <a:endParaRPr lang="en-US" sz="5400">
              <a:solidFill>
                <a:srgbClr val="7030A0"/>
              </a:solidFill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5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1E6BA3-3461-7440-AE61-3157B0A3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7" y="1206499"/>
            <a:ext cx="5807590" cy="4445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266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98D26-AB9E-3149-A8F3-86B1D1A6E7A5}"/>
              </a:ext>
            </a:extLst>
          </p:cNvPr>
          <p:cNvSpPr txBox="1"/>
          <p:nvPr/>
        </p:nvSpPr>
        <p:spPr>
          <a:xfrm>
            <a:off x="0" y="893838"/>
            <a:ext cx="11550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/>
              <a:t> </a:t>
            </a:r>
            <a:r>
              <a:rPr lang="en-US" sz="4000" b="1">
                <a:solidFill>
                  <a:srgbClr val="C00000"/>
                </a:solidFill>
              </a:rPr>
              <a:t>شایعترین علامت  جفت سرراهی </a:t>
            </a:r>
            <a:r>
              <a:rPr lang="en-US" sz="4000"/>
              <a:t>: </a:t>
            </a:r>
          </a:p>
          <a:p>
            <a:pPr algn="r" rtl="1"/>
            <a:endParaRPr lang="en-US" sz="4000"/>
          </a:p>
          <a:p>
            <a:pPr algn="r" rtl="1"/>
            <a:r>
              <a:rPr lang="en-US" sz="4000"/>
              <a:t>خونریزی بدون دردشکم  ( خون روشن)  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chemeClr val="accent5">
                    <a:lumMod val="75000"/>
                  </a:schemeClr>
                </a:solidFill>
              </a:rPr>
              <a:t>سونوگرافی</a:t>
            </a:r>
            <a:r>
              <a:rPr lang="en-US" sz="4000"/>
              <a:t> ، ساده ترین و بی‌خطرترین روش تعیین محل جفت </a:t>
            </a:r>
          </a:p>
        </p:txBody>
      </p:sp>
    </p:spTree>
    <p:extLst>
      <p:ext uri="{BB962C8B-B14F-4D97-AF65-F5344CB8AC3E}">
        <p14:creationId xmlns:p14="http://schemas.microsoft.com/office/powerpoint/2010/main" val="548697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3615F-84E9-5143-86FF-D7D239D68E92}"/>
              </a:ext>
            </a:extLst>
          </p:cNvPr>
          <p:cNvSpPr txBox="1"/>
          <p:nvPr/>
        </p:nvSpPr>
        <p:spPr>
          <a:xfrm>
            <a:off x="1898952" y="397933"/>
            <a:ext cx="839409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000" b="1">
                <a:solidFill>
                  <a:srgbClr val="FF0000"/>
                </a:solidFill>
              </a:rPr>
              <a:t>خونریزی های بعد از زایمان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A08F7-5B0E-2645-AB6C-7F955A00FBB4}"/>
              </a:ext>
            </a:extLst>
          </p:cNvPr>
          <p:cNvSpPr txBox="1"/>
          <p:nvPr/>
        </p:nvSpPr>
        <p:spPr>
          <a:xfrm>
            <a:off x="314476" y="1812739"/>
            <a:ext cx="102156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ازدست رفتن بیش از 500 سی‌سی طی مرحله سوم لیبر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از دست رفتن بیش از 1000سی‌سی در سزارین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از دست رفتن بیش از 1400 سی‌سی خون در هیسترکتومی انتخابی با سزارین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از  دست رفتن 3000_3500سی‌سی در هسترکتومی اورژانسی با سزارین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34167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F8252-20BE-8149-B216-91706E91094B}"/>
              </a:ext>
            </a:extLst>
          </p:cNvPr>
          <p:cNvSpPr txBox="1"/>
          <p:nvPr/>
        </p:nvSpPr>
        <p:spPr>
          <a:xfrm>
            <a:off x="2044096" y="447523"/>
            <a:ext cx="967619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 b="1">
                <a:solidFill>
                  <a:schemeClr val="tx2"/>
                </a:solidFill>
              </a:rPr>
              <a:t>علل  خونریزی بلافاصله بعد از زایمان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86DEE-385C-814D-9CD2-5972402C7DC5}"/>
              </a:ext>
            </a:extLst>
          </p:cNvPr>
          <p:cNvSpPr txBox="1"/>
          <p:nvPr/>
        </p:nvSpPr>
        <p:spPr>
          <a:xfrm>
            <a:off x="1705427" y="1874728"/>
            <a:ext cx="94947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4000"/>
              <a:t>آتونی رحم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4000"/>
              <a:t>احتباس جفت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4000"/>
              <a:t>پارگی اندام ها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4000"/>
              <a:t>اختلالات انعقادی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C869EF-E60F-814C-B638-108AC9CB5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2" y="1410337"/>
            <a:ext cx="7015031" cy="472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07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B569-EAE4-1041-B94A-294AE65A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09" y="333851"/>
            <a:ext cx="10058400" cy="1371600"/>
          </a:xfrm>
        </p:spPr>
        <p:txBody>
          <a:bodyPr/>
          <a:lstStyle/>
          <a:p>
            <a:pPr algn="r" rtl="1"/>
            <a:r>
              <a:rPr lang="en-US" sz="5400" b="1">
                <a:solidFill>
                  <a:srgbClr val="C00000"/>
                </a:solidFill>
              </a:rPr>
              <a:t>انواع خونریزی غیر طبیعی رحم </a:t>
            </a:r>
            <a:r>
              <a:rPr lang="en-US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D84B6-A09B-0F4E-B736-32533A12C2DA}"/>
              </a:ext>
            </a:extLst>
          </p:cNvPr>
          <p:cNvSpPr txBox="1"/>
          <p:nvPr/>
        </p:nvSpPr>
        <p:spPr>
          <a:xfrm>
            <a:off x="474738" y="1608689"/>
            <a:ext cx="112425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en-US" sz="4400" b="1">
                <a:solidFill>
                  <a:srgbClr val="C00000"/>
                </a:solidFill>
              </a:rPr>
              <a:t>منوراژی</a:t>
            </a:r>
            <a:r>
              <a:rPr lang="en-US" sz="4400"/>
              <a:t> :  فرد طی سیکل قاعدگی بیش از ۸۰ cc خون   از دست میدهد.</a:t>
            </a:r>
          </a:p>
          <a:p>
            <a:pPr marL="342900" indent="-342900" algn="r" rtl="1">
              <a:buAutoNum type="arabicPeriod"/>
            </a:pPr>
            <a:r>
              <a:rPr lang="en-US" sz="4400" b="1">
                <a:solidFill>
                  <a:srgbClr val="C00000"/>
                </a:solidFill>
              </a:rPr>
              <a:t>هیپومنوره</a:t>
            </a:r>
            <a:r>
              <a:rPr lang="en-US" sz="4400"/>
              <a:t> : فرد  طی سیکل قاعدگی  خونریزی خفیف و کم  دارد  (مصرف  قرص های ضد بارداری )</a:t>
            </a:r>
          </a:p>
          <a:p>
            <a:pPr marL="342900" indent="-342900" algn="r" rtl="1">
              <a:buAutoNum type="arabicPeriod"/>
            </a:pPr>
            <a:r>
              <a:rPr lang="en-US" sz="4400" b="1">
                <a:solidFill>
                  <a:srgbClr val="C00000"/>
                </a:solidFill>
              </a:rPr>
              <a:t>متروراژی</a:t>
            </a:r>
            <a:r>
              <a:rPr lang="en-US" sz="4400"/>
              <a:t> : فرد در بین  دورهدهای قاعدگی لکه بینی یا خونریزی مشاهده میکند.</a:t>
            </a:r>
          </a:p>
          <a:p>
            <a:pPr marL="342900" indent="-342900" algn="r" rtl="1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8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6BC179-9067-B440-93EE-DF1CEB08727E}"/>
              </a:ext>
            </a:extLst>
          </p:cNvPr>
          <p:cNvSpPr txBox="1"/>
          <p:nvPr/>
        </p:nvSpPr>
        <p:spPr>
          <a:xfrm>
            <a:off x="1274837" y="276979"/>
            <a:ext cx="9078686" cy="258532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US" sz="5400"/>
              <a:t>کنترل خونریزی پس از زایمان با مداخلات داروی ، مکانیکی و جراحی صورت میگیرد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AA1488-223B-F544-A391-59B18A26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" y="3190931"/>
            <a:ext cx="3015409" cy="3196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36CB2F-46FE-4F49-A8AD-BD14C740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824" y="3267012"/>
            <a:ext cx="3791177" cy="3120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0A288F3-1E77-C545-BA0C-1959F6CFF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150" y="3190931"/>
            <a:ext cx="3354584" cy="3196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5029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C3DC3-02B8-B04B-A894-C73C6EBF6B95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A272B-CE42-204A-8F44-5930D55CC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62" y="1945883"/>
            <a:ext cx="11369524" cy="3617928"/>
          </a:xfrm>
        </p:spPr>
        <p:txBody>
          <a:bodyPr>
            <a:normAutofit/>
          </a:bodyPr>
          <a:lstStyle/>
          <a:p>
            <a:pPr algn="r" rtl="1"/>
            <a:r>
              <a:rPr lang="en-US" sz="4000"/>
              <a:t>درخواست کمک ( اعلام کد خونریزی(</a:t>
            </a:r>
          </a:p>
          <a:p>
            <a:pPr algn="r" rtl="1"/>
            <a:r>
              <a:rPr lang="en-US" sz="4000"/>
              <a:t>قراردادن نادر در وضعیت خوابیده و گرم نگه داشتن او</a:t>
            </a:r>
          </a:p>
          <a:p>
            <a:pPr algn="r" rtl="1"/>
            <a:r>
              <a:rPr lang="en-US" sz="4000"/>
              <a:t>تعبیه دو Iv لاین با برانول سبز جهت انفوزیون کریستالویید و اکسی توسین یا ترانسفوزیون خون</a:t>
            </a:r>
          </a:p>
          <a:p>
            <a:pPr algn="r" rtl="1"/>
            <a:r>
              <a:rPr lang="en-US" sz="4000"/>
              <a:t>تعبیه سوند فولی جهت پایش I/O</a:t>
            </a:r>
          </a:p>
          <a:p>
            <a:pPr algn="r" rtl="1"/>
            <a:endParaRPr lang="en-US" sz="4000"/>
          </a:p>
          <a:p>
            <a:pPr algn="r" rtl="1"/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D49FD-352D-D942-8434-6D103D26EEAD}"/>
              </a:ext>
            </a:extLst>
          </p:cNvPr>
          <p:cNvSpPr txBox="1"/>
          <p:nvPr/>
        </p:nvSpPr>
        <p:spPr>
          <a:xfrm>
            <a:off x="3930953" y="411479"/>
            <a:ext cx="778933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chemeClr val="accent3"/>
                </a:solidFill>
              </a:rPr>
              <a:t>اقدامات بعد از خونریزی : </a:t>
            </a:r>
          </a:p>
        </p:txBody>
      </p:sp>
    </p:spTree>
    <p:extLst>
      <p:ext uri="{BB962C8B-B14F-4D97-AF65-F5344CB8AC3E}">
        <p14:creationId xmlns:p14="http://schemas.microsoft.com/office/powerpoint/2010/main" val="2032646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94842F-2241-3146-A6BC-59B29F8C26C1}"/>
              </a:ext>
            </a:extLst>
          </p:cNvPr>
          <p:cNvSpPr txBox="1"/>
          <p:nvPr/>
        </p:nvSpPr>
        <p:spPr>
          <a:xfrm>
            <a:off x="3543905" y="177488"/>
            <a:ext cx="8515048" cy="11046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chemeClr val="accent3"/>
                </a:solidFill>
              </a:rPr>
              <a:t>طبقه بندی شدت خونریزی 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D155B-12FC-2F44-B238-FDEC50094764}"/>
              </a:ext>
            </a:extLst>
          </p:cNvPr>
          <p:cNvSpPr txBox="1"/>
          <p:nvPr/>
        </p:nvSpPr>
        <p:spPr>
          <a:xfrm>
            <a:off x="6312507" y="1151272"/>
            <a:ext cx="5262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 b="1" i="1">
                <a:solidFill>
                  <a:srgbClr val="00B050"/>
                </a:solidFill>
              </a:rPr>
              <a:t>مرحله اول 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2B964-3F0A-D749-8C08-A51B570C2F75}"/>
              </a:ext>
            </a:extLst>
          </p:cNvPr>
          <p:cNvSpPr txBox="1"/>
          <p:nvPr/>
        </p:nvSpPr>
        <p:spPr>
          <a:xfrm>
            <a:off x="2358572" y="1984413"/>
            <a:ext cx="9555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>
                <a:solidFill>
                  <a:schemeClr val="bg2">
                    <a:lumMod val="10000"/>
                  </a:schemeClr>
                </a:solidFill>
              </a:rPr>
              <a:t>میزان خون از دست رفته : کمتر از ۱۰۰۰ سی سی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DD0DC-FF19-CD4F-A802-2D6A88663AF0}"/>
              </a:ext>
            </a:extLst>
          </p:cNvPr>
          <p:cNvSpPr txBox="1"/>
          <p:nvPr/>
        </p:nvSpPr>
        <p:spPr>
          <a:xfrm>
            <a:off x="2201332" y="2663665"/>
            <a:ext cx="95552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>
                <a:solidFill>
                  <a:schemeClr val="bg2">
                    <a:lumMod val="10000"/>
                  </a:schemeClr>
                </a:solidFill>
              </a:rPr>
              <a:t> : </a:t>
            </a:r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HRکمتر از ۱۰۰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فشار خون : طبیعی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تعداد تنفس : ۲۰_۱۴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ادرار :۵۰_۳۰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هوشیاری : کمی مضطرب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مایع جایگزین : کریستالوئید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r" rtl="1"/>
            <a:endParaRPr lang="en-US" sz="44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4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760CD-8464-8E49-B203-2DB39F06DF2F}"/>
              </a:ext>
            </a:extLst>
          </p:cNvPr>
          <p:cNvSpPr txBox="1"/>
          <p:nvPr/>
        </p:nvSpPr>
        <p:spPr>
          <a:xfrm>
            <a:off x="7257142" y="289076"/>
            <a:ext cx="430106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4800" b="1">
                <a:solidFill>
                  <a:srgbClr val="7030A0"/>
                </a:solidFill>
              </a:rPr>
              <a:t>اقدامات مرحله اول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22F90-E4C3-6B4D-9C65-05D45DE5FF40}"/>
              </a:ext>
            </a:extLst>
          </p:cNvPr>
          <p:cNvSpPr txBox="1"/>
          <p:nvPr/>
        </p:nvSpPr>
        <p:spPr>
          <a:xfrm>
            <a:off x="1220412" y="1068159"/>
            <a:ext cx="1065590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درخواست کمک واعلام کد ( حضور پزشک مقیم یا انکال و سوپروایزر)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تعبیه Ivلاین با برانول ۱۸_۱۶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افزایش سرم تراپی با کریستالوئید حداکثر تا ۳/۵ لیتر بدون اکسی‌توسین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تعبیه سوند فولی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ماساژ دو دستی رحم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مانیتورینگ V/Sو اعلام وضعیت آن هر ۵ دقیقه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ارسال آزمایشات و پیگیری تا حداکثر ۳۰دقیقه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آماده سازی حداقل ۲واحد پک سل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4FB39-1521-434B-B969-2D0154D7D0D6}"/>
              </a:ext>
            </a:extLst>
          </p:cNvPr>
          <p:cNvSpPr/>
          <p:nvPr/>
        </p:nvSpPr>
        <p:spPr>
          <a:xfrm>
            <a:off x="315683" y="3429000"/>
            <a:ext cx="3591079" cy="306614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‌</a:t>
            </a:r>
            <a:r>
              <a:rPr lang="en-US" sz="3600"/>
              <a:t>CBC / BG ,RH</a:t>
            </a:r>
          </a:p>
          <a:p>
            <a:pPr algn="ctr"/>
            <a:r>
              <a:rPr lang="en-US" sz="3600"/>
              <a:t>Pt /Ptt/INR /Fib</a:t>
            </a:r>
          </a:p>
          <a:p>
            <a:pPr algn="ctr"/>
            <a:r>
              <a:rPr lang="en-US" sz="3600"/>
              <a:t>ABG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1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50C7AD-5738-5C43-88DE-FCB8D4C58E85}"/>
              </a:ext>
            </a:extLst>
          </p:cNvPr>
          <p:cNvSpPr txBox="1"/>
          <p:nvPr/>
        </p:nvSpPr>
        <p:spPr>
          <a:xfrm>
            <a:off x="8563428" y="373742"/>
            <a:ext cx="3260876" cy="8478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4800" b="1">
                <a:solidFill>
                  <a:srgbClr val="7030A0"/>
                </a:solidFill>
              </a:rPr>
              <a:t>دارو درمانی 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0C332-BA21-F548-94F8-474A9D7AD9E5}"/>
              </a:ext>
            </a:extLst>
          </p:cNvPr>
          <p:cNvSpPr txBox="1"/>
          <p:nvPr/>
        </p:nvSpPr>
        <p:spPr>
          <a:xfrm>
            <a:off x="429380" y="1779687"/>
            <a:ext cx="106559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C00000"/>
                </a:solidFill>
              </a:rPr>
              <a:t>اکسی‌توسین</a:t>
            </a:r>
            <a:r>
              <a:rPr lang="en-US" sz="4000"/>
              <a:t> ۳۰واحد  در در۵۰۰سی سی سرم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C00000"/>
                </a:solidFill>
              </a:rPr>
              <a:t>مترژن</a:t>
            </a:r>
            <a:r>
              <a:rPr lang="en-US" sz="4000"/>
              <a:t> ۰/۲میلیگرم عضلانی و تکرار آن هر ۲_۴ ساعت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C00000"/>
                </a:solidFill>
              </a:rPr>
              <a:t>متیل پروستاگلاندین  ( F2a) </a:t>
            </a:r>
            <a:r>
              <a:rPr lang="en-US" sz="4000"/>
              <a:t>۲۵۰میلیگرم عضلانی و در صورت نیاز تکرار هر ۱۵دقیقه تا حداکثر ۸ دوز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C00000"/>
                </a:solidFill>
              </a:rPr>
              <a:t>میزوپروستول</a:t>
            </a:r>
            <a:r>
              <a:rPr lang="en-US" sz="4000"/>
              <a:t> ۸۰۰میکروگرم رکتال یا ۶۰۰میکروگرم بوکال حداکثرتا ۱۰۰۰میکروگرم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algn="r" rtl="1"/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891748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D33F19-65C5-8D46-BE94-938F47128C39}"/>
              </a:ext>
            </a:extLst>
          </p:cNvPr>
          <p:cNvSpPr txBox="1"/>
          <p:nvPr/>
        </p:nvSpPr>
        <p:spPr>
          <a:xfrm>
            <a:off x="7958667" y="219939"/>
            <a:ext cx="3689048" cy="94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 b="1" i="1">
                <a:solidFill>
                  <a:srgbClr val="00B050"/>
                </a:solidFill>
              </a:rPr>
              <a:t>مرحله دوم 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86F98-98D6-0144-8AE3-02A8D00D6013}"/>
              </a:ext>
            </a:extLst>
          </p:cNvPr>
          <p:cNvSpPr txBox="1"/>
          <p:nvPr/>
        </p:nvSpPr>
        <p:spPr>
          <a:xfrm>
            <a:off x="2092476" y="1957998"/>
            <a:ext cx="95552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>
                <a:solidFill>
                  <a:schemeClr val="bg2">
                    <a:lumMod val="10000"/>
                  </a:schemeClr>
                </a:solidFill>
              </a:rPr>
              <a:t> : </a:t>
            </a:r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HR۱۰۰_۱۱۹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فشار خون : طبیعی یا ارتواستاتیک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تعداد تنفس : ۲۰_۳۰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ادرار :۳۰_۲۰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هوشیاری :  مضطرب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مایع جایگزین : کریستالوئید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r" rtl="1"/>
            <a:endParaRPr lang="en-US" sz="4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2D7A8-6D91-9B43-A6F1-C814B029E156}"/>
              </a:ext>
            </a:extLst>
          </p:cNvPr>
          <p:cNvSpPr txBox="1"/>
          <p:nvPr/>
        </p:nvSpPr>
        <p:spPr>
          <a:xfrm>
            <a:off x="1415143" y="1016794"/>
            <a:ext cx="10559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>
                <a:solidFill>
                  <a:schemeClr val="bg2">
                    <a:lumMod val="10000"/>
                  </a:schemeClr>
                </a:solidFill>
              </a:rPr>
              <a:t>میزان خون از دست رفته : ۱۵۰۰_۱۰۰۰سی سی</a:t>
            </a:r>
          </a:p>
        </p:txBody>
      </p:sp>
    </p:spTree>
    <p:extLst>
      <p:ext uri="{BB962C8B-B14F-4D97-AF65-F5344CB8AC3E}">
        <p14:creationId xmlns:p14="http://schemas.microsoft.com/office/powerpoint/2010/main" val="1014705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75617-FAB5-C744-B5E8-D1416C99457D}"/>
              </a:ext>
            </a:extLst>
          </p:cNvPr>
          <p:cNvSpPr txBox="1"/>
          <p:nvPr/>
        </p:nvSpPr>
        <p:spPr>
          <a:xfrm>
            <a:off x="7535332" y="325362"/>
            <a:ext cx="430106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4800" b="1">
                <a:solidFill>
                  <a:srgbClr val="7030A0"/>
                </a:solidFill>
              </a:rPr>
              <a:t>اقدامات مرحله دوم 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751C9-084A-7E47-8D44-5AC41BCE718D}"/>
              </a:ext>
            </a:extLst>
          </p:cNvPr>
          <p:cNvSpPr txBox="1"/>
          <p:nvPr/>
        </p:nvSpPr>
        <p:spPr>
          <a:xfrm>
            <a:off x="902304" y="1341363"/>
            <a:ext cx="10655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47B6F-FDAE-E745-ACD4-89E4FD8A5629}"/>
              </a:ext>
            </a:extLst>
          </p:cNvPr>
          <p:cNvSpPr txBox="1"/>
          <p:nvPr/>
        </p:nvSpPr>
        <p:spPr>
          <a:xfrm>
            <a:off x="1180494" y="1335315"/>
            <a:ext cx="1065590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مشاوره بیهوشی و درخواست حضور بر بالین بیمار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برقراری رگ دوم با انژیوکت ۱۸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آماده کردن اتاق عمل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مانیتورینگ علائم خیاتی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پایش حجم ادرار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ادامه دارودرمانی مرحله اول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ترانسفوزیون خون بر اساس شرایط مادر نه نتایج آزمایشگاهی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60548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35F1A4-78C4-9840-BF75-11AB23FDE9B4}"/>
              </a:ext>
            </a:extLst>
          </p:cNvPr>
          <p:cNvSpPr txBox="1"/>
          <p:nvPr/>
        </p:nvSpPr>
        <p:spPr>
          <a:xfrm>
            <a:off x="7958667" y="219939"/>
            <a:ext cx="3689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 b="1" i="1">
                <a:solidFill>
                  <a:srgbClr val="00B050"/>
                </a:solidFill>
              </a:rPr>
              <a:t>مرحله سوم  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E75BB-06F7-404C-B3A9-F31498A1C85C}"/>
              </a:ext>
            </a:extLst>
          </p:cNvPr>
          <p:cNvSpPr txBox="1"/>
          <p:nvPr/>
        </p:nvSpPr>
        <p:spPr>
          <a:xfrm>
            <a:off x="1415143" y="1016794"/>
            <a:ext cx="10559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>
                <a:solidFill>
                  <a:schemeClr val="bg2">
                    <a:lumMod val="10000"/>
                  </a:schemeClr>
                </a:solidFill>
              </a:rPr>
              <a:t>میزان خون از دست رفته :۲۰۰۰_۱۵۰۰ سی سی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41527-7F93-D24F-9A09-65F18107EA87}"/>
              </a:ext>
            </a:extLst>
          </p:cNvPr>
          <p:cNvSpPr txBox="1"/>
          <p:nvPr/>
        </p:nvSpPr>
        <p:spPr>
          <a:xfrm>
            <a:off x="2092476" y="1957998"/>
            <a:ext cx="95552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>
                <a:solidFill>
                  <a:schemeClr val="bg2">
                    <a:lumMod val="10000"/>
                  </a:schemeClr>
                </a:solidFill>
              </a:rPr>
              <a:t> : </a:t>
            </a:r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HR۱۲۰_۱۴۰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فشار خون :کاهش یافته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تعداد تنفس : ۳۰_۴۰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ادرار :۱۵_۵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هوشیاری :  کانفیوز یا گیج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مایع جایگزین : کریستالوئید  و خون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r" rtl="1"/>
            <a:endParaRPr lang="en-US" sz="44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34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07DA00-5504-3B4C-B90C-B56F1A0BAF60}"/>
              </a:ext>
            </a:extLst>
          </p:cNvPr>
          <p:cNvSpPr txBox="1"/>
          <p:nvPr/>
        </p:nvSpPr>
        <p:spPr>
          <a:xfrm>
            <a:off x="7148286" y="325362"/>
            <a:ext cx="4688113" cy="8478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4800" b="1">
                <a:solidFill>
                  <a:srgbClr val="7030A0"/>
                </a:solidFill>
              </a:rPr>
              <a:t>اقدامات مرحله سوم 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5FA25-DEA6-AF41-9727-D20A0E12F683}"/>
              </a:ext>
            </a:extLst>
          </p:cNvPr>
          <p:cNvSpPr txBox="1"/>
          <p:nvPr/>
        </p:nvSpPr>
        <p:spPr>
          <a:xfrm>
            <a:off x="-278190" y="984553"/>
            <a:ext cx="12114589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اطلاع به سطوح بالاتر مدیریتی توسط سوپروایزرمثل رئیس بیمارستان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ادامه گام های قبلی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انتقال بیمار به اتاق عمل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اعلام وضعیت مادر به همه اعضای تیم به صورت آشکار و ثبت در پرونده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ادامه مداخلات مکانیکی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تعبیه مانیتورینگ همودینامیک تهاجمی طبق تشخیص بیهوشی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ادامه دارودرمانی قبلی +ترانگزامیک اسید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در دسترس بودن داروهای اینوتروپ و وازواکتیو طبق تشخیص بیهوشی یا متخصص زنان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چک کلسیم سرم به عنوان فاکتور خونی و تونیک قلب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7160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E802D-F6E7-1743-9B00-69988EE72C25}"/>
              </a:ext>
            </a:extLst>
          </p:cNvPr>
          <p:cNvSpPr txBox="1"/>
          <p:nvPr/>
        </p:nvSpPr>
        <p:spPr>
          <a:xfrm>
            <a:off x="7051523" y="219939"/>
            <a:ext cx="4596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 b="1" i="1">
                <a:solidFill>
                  <a:srgbClr val="00B050"/>
                </a:solidFill>
              </a:rPr>
              <a:t>مرحله چهارم  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31F8-4A3C-4747-A7EB-8CB95109BA4B}"/>
              </a:ext>
            </a:extLst>
          </p:cNvPr>
          <p:cNvSpPr txBox="1"/>
          <p:nvPr/>
        </p:nvSpPr>
        <p:spPr>
          <a:xfrm>
            <a:off x="1415143" y="1016794"/>
            <a:ext cx="10559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>
                <a:solidFill>
                  <a:schemeClr val="bg2">
                    <a:lumMod val="10000"/>
                  </a:schemeClr>
                </a:solidFill>
              </a:rPr>
              <a:t>میزان خون از دست رفته :بیش از ۲۰۰۰سی سی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30C86-7DF9-F144-86FD-431F259D5009}"/>
              </a:ext>
            </a:extLst>
          </p:cNvPr>
          <p:cNvSpPr txBox="1"/>
          <p:nvPr/>
        </p:nvSpPr>
        <p:spPr>
          <a:xfrm>
            <a:off x="2092476" y="1957998"/>
            <a:ext cx="95552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>
                <a:solidFill>
                  <a:schemeClr val="bg2">
                    <a:lumMod val="10000"/>
                  </a:schemeClr>
                </a:solidFill>
              </a:rPr>
              <a:t> : </a:t>
            </a:r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HRبیش از ۱۴۰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فشار خون :کاهش یافته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تعداد تنفس : بیش از ۳۵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ادرار: آنوری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هوشیاری :  گیج و لتارژی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مایع جایگزین : کریستالوئید  و خون</a:t>
            </a:r>
          </a:p>
          <a:p>
            <a:pPr algn="r" rtl="1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r" rtl="1"/>
            <a:endParaRPr lang="en-US" sz="44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0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1CAADF-E295-4346-B5A5-C326C1E9AA55}"/>
              </a:ext>
            </a:extLst>
          </p:cNvPr>
          <p:cNvSpPr txBox="1"/>
          <p:nvPr/>
        </p:nvSpPr>
        <p:spPr>
          <a:xfrm>
            <a:off x="426358" y="325208"/>
            <a:ext cx="117656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en-US" sz="4800" b="1">
                <a:solidFill>
                  <a:srgbClr val="C00000"/>
                </a:solidFill>
              </a:rPr>
              <a:t> .4الیگومنوره</a:t>
            </a:r>
            <a:r>
              <a:rPr lang="en-US" sz="4800"/>
              <a:t>: فاصله بین دو سیکل قاعدگی بیش از ۳۵ روز است.</a:t>
            </a:r>
          </a:p>
          <a:p>
            <a:pPr lvl="1" algn="r" rtl="1"/>
            <a:r>
              <a:rPr lang="en-US" sz="4800"/>
              <a:t> </a:t>
            </a:r>
            <a:r>
              <a:rPr lang="en-US" sz="4800" b="1">
                <a:solidFill>
                  <a:srgbClr val="C00000"/>
                </a:solidFill>
              </a:rPr>
              <a:t>.5پلی منوره</a:t>
            </a:r>
            <a:r>
              <a:rPr lang="en-US" sz="4800"/>
              <a:t> : فاصله بین دو سیکل قاعدگی کمتر از ۲۱ روز است.</a:t>
            </a:r>
          </a:p>
          <a:p>
            <a:pPr marL="342900" indent="-342900" algn="r" rtl="1">
              <a:buAutoNum type="arabicPeriod"/>
            </a:pP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DD1CFA7-97C0-1746-9E98-B014D665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92" y="2901175"/>
            <a:ext cx="4399510" cy="3631617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467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719F6-FEC4-ED4F-96EB-84BB04053F34}"/>
              </a:ext>
            </a:extLst>
          </p:cNvPr>
          <p:cNvSpPr txBox="1"/>
          <p:nvPr/>
        </p:nvSpPr>
        <p:spPr>
          <a:xfrm>
            <a:off x="6229048" y="325362"/>
            <a:ext cx="560735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4800" b="1">
                <a:solidFill>
                  <a:srgbClr val="7030A0"/>
                </a:solidFill>
              </a:rPr>
              <a:t>اقدامات مرحله چهارم: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D7C47-7F16-8246-B777-341399696D41}"/>
              </a:ext>
            </a:extLst>
          </p:cNvPr>
          <p:cNvSpPr txBox="1"/>
          <p:nvPr/>
        </p:nvSpPr>
        <p:spPr>
          <a:xfrm>
            <a:off x="1180494" y="1335315"/>
            <a:ext cx="10655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حضور سطح بالاتر مدیریتی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احیا پیشرفته ACLS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2359853-FE8E-584F-8D73-420429E7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1" y="1998714"/>
            <a:ext cx="7996789" cy="438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122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F5642B-A5D5-A445-A68A-A1F8B7F791A0}"/>
              </a:ext>
            </a:extLst>
          </p:cNvPr>
          <p:cNvSpPr txBox="1"/>
          <p:nvPr/>
        </p:nvSpPr>
        <p:spPr>
          <a:xfrm>
            <a:off x="423333" y="358916"/>
            <a:ext cx="1113971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chemeClr val="accent3"/>
                </a:solidFill>
              </a:rPr>
              <a:t>روش های تخمین میزان خونریزی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F4E88-E7E1-3C4D-B9C0-0E416C29522F}"/>
              </a:ext>
            </a:extLst>
          </p:cNvPr>
          <p:cNvSpPr txBox="1"/>
          <p:nvPr/>
        </p:nvSpPr>
        <p:spPr>
          <a:xfrm>
            <a:off x="907143" y="1734458"/>
            <a:ext cx="10655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جمع آوری خون در ظروف مدرج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پد زایمانی ، روکش تخت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03237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A005FB-067E-ED40-912C-6E7C6B41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3" y="211666"/>
            <a:ext cx="9869714" cy="643466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250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25CA4-9482-0A4B-B397-B0EE6FEF22E5}"/>
              </a:ext>
            </a:extLst>
          </p:cNvPr>
          <p:cNvSpPr txBox="1"/>
          <p:nvPr/>
        </p:nvSpPr>
        <p:spPr>
          <a:xfrm>
            <a:off x="1747761" y="383106"/>
            <a:ext cx="8696477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600" b="1">
                <a:solidFill>
                  <a:srgbClr val="7030A0"/>
                </a:solidFill>
              </a:rPr>
              <a:t>پروتکل ماسیو ترانسفوزیون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3328F-2A7D-024E-B984-E2A9E04DC2C7}"/>
              </a:ext>
            </a:extLst>
          </p:cNvPr>
          <p:cNvSpPr txBox="1"/>
          <p:nvPr/>
        </p:nvSpPr>
        <p:spPr>
          <a:xfrm>
            <a:off x="495905" y="1655838"/>
            <a:ext cx="1082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000"/>
              <a:t>متخصص زنان با هماهنگی بیهوشی کد ماسیو ترانسفوزیون را به بانک خون و سوپروایزر اعلام میکند.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50B43-CCA8-FF4A-B8B4-60EE5A2622DA}"/>
              </a:ext>
            </a:extLst>
          </p:cNvPr>
          <p:cNvSpPr txBox="1"/>
          <p:nvPr/>
        </p:nvSpPr>
        <p:spPr>
          <a:xfrm>
            <a:off x="1563914" y="3429000"/>
            <a:ext cx="9757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نیاز فوری به ۴واحد پکسل در فاز اولیه احیا بیمار با همودینامیک ناپایدار</a:t>
            </a:r>
          </a:p>
          <a:p>
            <a:pPr marL="742950" indent="-742950" algn="r" rtl="1">
              <a:buFont typeface="+mj-lt"/>
              <a:buAutoNum type="arabicPeriod"/>
            </a:pPr>
            <a:endParaRPr lang="en-US" sz="4400"/>
          </a:p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خونریزی ادامه دار</a:t>
            </a:r>
          </a:p>
          <a:p>
            <a:pPr marL="742950" indent="-742950" algn="r" rtl="1">
              <a:buFont typeface="+mj-lt"/>
              <a:buAutoNum type="arabicPeriod"/>
            </a:pPr>
            <a:endParaRPr lang="en-US" sz="4400"/>
          </a:p>
          <a:p>
            <a:pPr marL="742950" indent="-742950" algn="r" rtl="1">
              <a:buFont typeface="+mj-lt"/>
              <a:buAutoNum type="arabicPeriod"/>
            </a:pP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479567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7A7C65-3109-E840-A285-7363610553D2}"/>
              </a:ext>
            </a:extLst>
          </p:cNvPr>
          <p:cNvSpPr txBox="1"/>
          <p:nvPr/>
        </p:nvSpPr>
        <p:spPr>
          <a:xfrm>
            <a:off x="7124096" y="256224"/>
            <a:ext cx="4584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 b="1" i="1">
                <a:solidFill>
                  <a:srgbClr val="00B050"/>
                </a:solidFill>
              </a:rPr>
              <a:t>مرحله اول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9EFAE-3F23-7B4F-8375-FA66A49B48F1}"/>
              </a:ext>
            </a:extLst>
          </p:cNvPr>
          <p:cNvSpPr txBox="1"/>
          <p:nvPr/>
        </p:nvSpPr>
        <p:spPr>
          <a:xfrm>
            <a:off x="350763" y="1051077"/>
            <a:ext cx="1120019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اعلام کد به سوپروایزر +تکمیل فرم درخواست خون اورژانسی (برگه آبی(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هماهنگی با آزمایشگاه و بانک خون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تعیین اعضای گروه کد ماسیو ترانسفوزیون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پرستار مسیؤل تعبیه رگ مناسب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سوپروایزر و استف بخش جهت انجام هماهنگی ها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خدمات بخش جهت تحویل نمونه ها و فرم ها به آزمایشگاه و تحویل سریع خون به بخش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/>
              <a:t>ارسال آزمایشات اولیه</a:t>
            </a:r>
          </a:p>
          <a:p>
            <a:pPr algn="r" rtl="1"/>
            <a:r>
              <a:rPr lang="en-US" sz="3600"/>
              <a:t>تجویز ۱ گرم ترانگزامیک اسید و تکرار آن ۸ ساعت بعد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  <a:p>
            <a:pPr marL="742950" indent="-742950" algn="r" rtl="1">
              <a:buFont typeface="+mj-lt"/>
              <a:buAutoNum type="arabicPeriod"/>
            </a:pPr>
            <a:endParaRPr lang="en-US" sz="360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18806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E7ABF-BFD2-D84A-A170-A8D057D35C09}"/>
              </a:ext>
            </a:extLst>
          </p:cNvPr>
          <p:cNvSpPr/>
          <p:nvPr/>
        </p:nvSpPr>
        <p:spPr>
          <a:xfrm>
            <a:off x="1770742" y="1112460"/>
            <a:ext cx="8401352" cy="4633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5400">
                <a:solidFill>
                  <a:schemeClr val="tx1"/>
                </a:solidFill>
              </a:rPr>
              <a:t>زمان اطلاع به بانک خون تا زمان تحویل خون </a:t>
            </a:r>
          </a:p>
          <a:p>
            <a:pPr algn="ctr" rtl="1"/>
            <a:r>
              <a:rPr lang="en-US" sz="5400">
                <a:solidFill>
                  <a:schemeClr val="tx1"/>
                </a:solidFill>
              </a:rPr>
              <a:t>۱۵ دقیقه است.</a:t>
            </a:r>
          </a:p>
        </p:txBody>
      </p:sp>
    </p:spTree>
    <p:extLst>
      <p:ext uri="{BB962C8B-B14F-4D97-AF65-F5344CB8AC3E}">
        <p14:creationId xmlns:p14="http://schemas.microsoft.com/office/powerpoint/2010/main" val="2648709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DDEC35-A1F5-D745-9733-5B4C55071BF6}"/>
              </a:ext>
            </a:extLst>
          </p:cNvPr>
          <p:cNvSpPr txBox="1"/>
          <p:nvPr/>
        </p:nvSpPr>
        <p:spPr>
          <a:xfrm>
            <a:off x="7124096" y="256224"/>
            <a:ext cx="4584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 b="1" i="1">
                <a:solidFill>
                  <a:srgbClr val="00B050"/>
                </a:solidFill>
              </a:rPr>
              <a:t>مرحله دوم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9D67C-F178-2B4D-B5C5-7D5AF8CA5762}"/>
              </a:ext>
            </a:extLst>
          </p:cNvPr>
          <p:cNvSpPr txBox="1"/>
          <p:nvPr/>
        </p:nvSpPr>
        <p:spPr>
          <a:xfrm>
            <a:off x="653143" y="1300984"/>
            <a:ext cx="110550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en-US" sz="3600"/>
              <a:t>تجویز ۴واحد پکسل +۴واحد FFP + یک واحد پلاکت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3600"/>
              <a:t>ارسال مجدد آزمایشات هر ۳۰تا ۶۰ دقیقه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3600"/>
              <a:t>تجویز ۱ گرم کلسیم طبق دستور پزشک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3600"/>
              <a:t>اکر مقدار فیبرینوژن کمتر از ۱۰۰۰ میلی‌گرم در دسی لیتر باشد ، تجویز کرایوپریستات</a:t>
            </a:r>
          </a:p>
          <a:p>
            <a:pPr marL="742950" indent="-742950" algn="r" rtl="1">
              <a:buFont typeface="+mj-lt"/>
              <a:buAutoNum type="arabicPeriod"/>
            </a:pPr>
            <a:endParaRPr lang="en-US" sz="3600"/>
          </a:p>
          <a:p>
            <a:pPr marL="742950" indent="-742950" algn="r" rtl="1">
              <a:buFont typeface="+mj-lt"/>
              <a:buAutoNum type="arabicPeriod"/>
            </a:pPr>
            <a:endParaRPr lang="en-US" sz="3600"/>
          </a:p>
          <a:p>
            <a:pPr marL="742950" indent="-742950" algn="r" rtl="1">
              <a:buFont typeface="+mj-lt"/>
              <a:buAutoNum type="arabicPeriod"/>
            </a:pPr>
            <a:endParaRPr lang="en-US" sz="3600"/>
          </a:p>
          <a:p>
            <a:pPr marL="742950" indent="-742950" algn="r" rtl="1">
              <a:buFont typeface="+mj-lt"/>
              <a:buAutoNum type="arabicPeriod"/>
            </a:pPr>
            <a:endParaRPr lang="en-US" sz="36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FA21618-BBD2-0E4C-BB21-3A3213A9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0" y="3937259"/>
            <a:ext cx="2794000" cy="256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A1D627E-44F1-C844-A6BA-1D0A756F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43" y="3681243"/>
            <a:ext cx="2520057" cy="293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42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65846D-018D-944C-943B-0DE167B91C99}"/>
              </a:ext>
            </a:extLst>
          </p:cNvPr>
          <p:cNvSpPr/>
          <p:nvPr/>
        </p:nvSpPr>
        <p:spPr>
          <a:xfrm>
            <a:off x="397329" y="441325"/>
            <a:ext cx="8383815" cy="5975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800">
                <a:solidFill>
                  <a:schemeClr val="tx1"/>
                </a:solidFill>
              </a:rPr>
              <a:t>گروه خون اورژانسی جهت پکسل: Oمنفی</a:t>
            </a:r>
          </a:p>
          <a:p>
            <a:pPr algn="ctr" rtl="1"/>
            <a:r>
              <a:rPr lang="en-US" sz="4800">
                <a:solidFill>
                  <a:schemeClr val="tx1"/>
                </a:solidFill>
              </a:rPr>
              <a:t>گروه خون اورژانسی جهت:FFP  Abمثبت</a:t>
            </a:r>
          </a:p>
          <a:p>
            <a:pPr algn="ctr" rtl="1"/>
            <a:r>
              <a:rPr lang="en-US" sz="4800">
                <a:solidFill>
                  <a:schemeClr val="tx1"/>
                </a:solidFill>
              </a:rPr>
              <a:t>در موارد اورژانسی نیاز به همگروهی پلاکت و کرایوپریستات نیست</a:t>
            </a:r>
          </a:p>
          <a:p>
            <a:pPr algn="ctr" rtl="1"/>
            <a:endParaRPr lang="en-US" sz="4800">
              <a:solidFill>
                <a:schemeClr val="tx1"/>
              </a:solidFill>
            </a:endParaRPr>
          </a:p>
          <a:p>
            <a:pPr algn="ctr" rtl="1"/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571D01-5D34-F549-8B85-78F5F1D1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095" y="574674"/>
            <a:ext cx="2638575" cy="541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627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A8108AE-DE4A-9647-A8FC-62651C6F4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114905"/>
            <a:ext cx="7208762" cy="6628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1F89C9-008B-4E47-88EC-7622F2542BA9}"/>
              </a:ext>
            </a:extLst>
          </p:cNvPr>
          <p:cNvSpPr txBox="1"/>
          <p:nvPr/>
        </p:nvSpPr>
        <p:spPr>
          <a:xfrm flipH="1">
            <a:off x="7680475" y="790125"/>
            <a:ext cx="3543905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6000">
                <a:solidFill>
                  <a:srgbClr val="FF0000"/>
                </a:solidFill>
              </a:rPr>
              <a:t>ممنون از توجه‌تان</a:t>
            </a:r>
          </a:p>
          <a:p>
            <a:pPr algn="r" rtl="1"/>
            <a:r>
              <a:rPr lang="en-US" sz="6000">
                <a:solidFill>
                  <a:srgbClr val="FF0000"/>
                </a:solidFill>
              </a:rPr>
              <a:t>خسته نباشید</a:t>
            </a:r>
          </a:p>
          <a:p>
            <a:pPr algn="r" rtl="1"/>
            <a:endParaRPr lang="en-US" sz="6000">
              <a:solidFill>
                <a:srgbClr val="FF0000"/>
              </a:solidFill>
            </a:endParaRPr>
          </a:p>
          <a:p>
            <a:pPr algn="r" rtl="1"/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F902620-470E-7F44-934D-C2E5D37D598D}"/>
              </a:ext>
            </a:extLst>
          </p:cNvPr>
          <p:cNvSpPr/>
          <p:nvPr/>
        </p:nvSpPr>
        <p:spPr>
          <a:xfrm>
            <a:off x="8423125" y="3870476"/>
            <a:ext cx="1482874" cy="116114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3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CE49B1-2351-4C40-8848-143E417B1BE3}"/>
              </a:ext>
            </a:extLst>
          </p:cNvPr>
          <p:cNvSpPr txBox="1"/>
          <p:nvPr/>
        </p:nvSpPr>
        <p:spPr>
          <a:xfrm>
            <a:off x="937381" y="543076"/>
            <a:ext cx="1031723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5400" b="1">
                <a:solidFill>
                  <a:srgbClr val="7030A0"/>
                </a:solidFill>
              </a:rPr>
              <a:t>دلایل ایجاد خونریزی های غیرطبیعی رحم 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EDAD6-6B66-0543-BED7-A5F0D93AE0C6}"/>
              </a:ext>
            </a:extLst>
          </p:cNvPr>
          <p:cNvSpPr txBox="1"/>
          <p:nvPr/>
        </p:nvSpPr>
        <p:spPr>
          <a:xfrm>
            <a:off x="3882572" y="1997839"/>
            <a:ext cx="6870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6000"/>
              <a:t>سن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sz="600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6000"/>
              <a:t>عامل ایجاد  AUB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3302A62-F6BB-2E40-A70F-4B0B70004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7" y="1681236"/>
            <a:ext cx="4025447" cy="4535715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18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4AA00B-86A9-BA4B-84D0-77FAC7737562}"/>
              </a:ext>
            </a:extLst>
          </p:cNvPr>
          <p:cNvSpPr txBox="1"/>
          <p:nvPr/>
        </p:nvSpPr>
        <p:spPr>
          <a:xfrm>
            <a:off x="6386285" y="458411"/>
            <a:ext cx="580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en-US" sz="6000" b="1">
                <a:solidFill>
                  <a:srgbClr val="00B050"/>
                </a:solidFill>
              </a:rPr>
              <a:t>عامل ایجاد : AUB</a:t>
            </a:r>
            <a:r>
              <a:rPr lang="en-US" sz="44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1B041-F639-F34F-A18B-E24843E43466}"/>
              </a:ext>
            </a:extLst>
          </p:cNvPr>
          <p:cNvSpPr txBox="1"/>
          <p:nvPr/>
        </p:nvSpPr>
        <p:spPr>
          <a:xfrm>
            <a:off x="1112762" y="1643743"/>
            <a:ext cx="10370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400"/>
              <a:t>بیماری های ساختمانی رحم :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میوم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پولیپ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اندومتریوز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بزرگی رحم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4400"/>
              <a:t>افزایش ضخامت اندومتر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9150EEB-2FC2-7E42-955B-96F8973D1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39" y="2500936"/>
            <a:ext cx="5302467" cy="2948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293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8149E-1D57-614C-AB09-A4B9DA9A73AF}"/>
              </a:ext>
            </a:extLst>
          </p:cNvPr>
          <p:cNvSpPr txBox="1"/>
          <p:nvPr/>
        </p:nvSpPr>
        <p:spPr>
          <a:xfrm>
            <a:off x="511357" y="463416"/>
            <a:ext cx="1116928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5400" b="1"/>
              <a:t>اختلالات هورمونی  : </a:t>
            </a:r>
          </a:p>
          <a:p>
            <a:pPr algn="r" rtl="1"/>
            <a:r>
              <a:rPr lang="en-US" sz="4800" i="1"/>
              <a:t>به هم خوردن تعادل استروژن و پروژسترون</a:t>
            </a:r>
            <a:r>
              <a:rPr lang="en-US" sz="5400"/>
              <a:t> </a:t>
            </a:r>
          </a:p>
          <a:p>
            <a:pPr marL="1371600" lvl="1" indent="-914400" algn="r" rtl="1">
              <a:buFont typeface="+mj-lt"/>
              <a:buAutoNum type="arabicPeriod"/>
            </a:pPr>
            <a:r>
              <a:rPr lang="en-US" sz="5400"/>
              <a:t>بیماری های تیروئید</a:t>
            </a:r>
          </a:p>
          <a:p>
            <a:pPr marL="1371600" lvl="1" indent="-914400" algn="r" rtl="1">
              <a:buFont typeface="+mj-lt"/>
              <a:buAutoNum type="arabicPeriod"/>
            </a:pPr>
            <a:r>
              <a:rPr lang="en-US" sz="5400"/>
              <a:t>سندرم تخمدان پلی کیستیک</a:t>
            </a:r>
          </a:p>
          <a:p>
            <a:pPr marL="1371600" lvl="1" indent="-914400" algn="r" rtl="1">
              <a:buFont typeface="+mj-lt"/>
              <a:buAutoNum type="arabicPeriod"/>
            </a:pPr>
            <a:r>
              <a:rPr lang="en-US" sz="5400"/>
              <a:t>توقف یا تغییر قرص های ضد بارداری</a:t>
            </a:r>
          </a:p>
          <a:p>
            <a:pPr marL="1371600" lvl="1" indent="-914400" algn="r" rtl="1">
              <a:buFont typeface="+mj-lt"/>
              <a:buAutoNum type="arabicPeriod"/>
            </a:pPr>
            <a:r>
              <a:rPr lang="en-US" sz="5400"/>
              <a:t>هورمون تراپی در یائسگی</a:t>
            </a:r>
          </a:p>
          <a:p>
            <a:pPr marL="1371600" lvl="1" indent="-914400" algn="r" rtl="1">
              <a:buFont typeface="+mj-lt"/>
              <a:buAutoNum type="arabicPeriod"/>
            </a:pPr>
            <a:endParaRPr lang="en-US" sz="5400"/>
          </a:p>
          <a:p>
            <a:pPr marL="1371600" lvl="1" indent="-914400" algn="r" rtl="1">
              <a:buFont typeface="+mj-lt"/>
              <a:buAutoNum type="arabicPeriod"/>
            </a:pPr>
            <a:endParaRPr lang="en-US" sz="5400"/>
          </a:p>
          <a:p>
            <a:pPr marL="1371600" lvl="1" indent="-914400" algn="r" rtl="1">
              <a:buFont typeface="+mj-lt"/>
              <a:buAutoNum type="arabicPeriod"/>
            </a:pP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7610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A925E-89B0-2A40-B349-0CF8023B1A43}"/>
              </a:ext>
            </a:extLst>
          </p:cNvPr>
          <p:cNvSpPr txBox="1"/>
          <p:nvPr/>
        </p:nvSpPr>
        <p:spPr>
          <a:xfrm>
            <a:off x="1463525" y="615649"/>
            <a:ext cx="97245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 rtl="1">
              <a:buFont typeface="Arial" panose="020B0604020202020204" pitchFamily="34" charset="0"/>
              <a:buChar char="•"/>
            </a:pPr>
            <a:r>
              <a:rPr lang="en-US" sz="6000" b="1"/>
              <a:t>عفونت ها : </a:t>
            </a:r>
          </a:p>
          <a:p>
            <a:pPr algn="r" rtl="1"/>
            <a:r>
              <a:rPr lang="en-US" sz="4800"/>
              <a:t>ایجاد خونریزی واژینال بین دوره های قاعدگی 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عفونت التهابی لگن یاPID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اندومتریت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واژینیت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سوزاک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EC31159-1F2F-D844-B18A-533289B8D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43" y="2479525"/>
            <a:ext cx="3802470" cy="3788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198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ACB8CF-A6BD-EE4D-8F39-A87E65C6AFF0}"/>
              </a:ext>
            </a:extLst>
          </p:cNvPr>
          <p:cNvSpPr txBox="1"/>
          <p:nvPr/>
        </p:nvSpPr>
        <p:spPr>
          <a:xfrm>
            <a:off x="2709334" y="415838"/>
            <a:ext cx="867228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 rtl="1">
              <a:buFont typeface="Arial" panose="020B0604020202020204" pitchFamily="34" charset="0"/>
              <a:buChar char="•"/>
            </a:pPr>
            <a:r>
              <a:rPr lang="en-US" sz="6000" b="1"/>
              <a:t>سرطان ها : </a:t>
            </a:r>
          </a:p>
          <a:p>
            <a:pPr algn="r" rtl="1"/>
            <a:r>
              <a:rPr lang="en-US" sz="4800"/>
              <a:t>به ندرت سبب ایجاد لکه بینی میشوند 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سارکوم  رحم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سرطان تخمدان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هیپرپلازی اندومتر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/>
              <a:t>سرطان گردن رحم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6F9EDF-D612-654F-B41F-18BE705DC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6" y="2544460"/>
            <a:ext cx="5857875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4758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Savon</vt:lpstr>
      <vt:lpstr>خونریزی های غیر طبیعی رحم  Abnormal uterine bleeding  (AUB)</vt:lpstr>
      <vt:lpstr>PowerPoint Presentation</vt:lpstr>
      <vt:lpstr>انواع خونریزی غیر طبیعی رحم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خونریزی های غیر طبیعی رحم  Abnormal uterine bleeding  (AUB)</dc:title>
  <dc:creator>Unknown User</dc:creator>
  <cp:lastModifiedBy>Unknown User</cp:lastModifiedBy>
  <cp:revision>4</cp:revision>
  <dcterms:created xsi:type="dcterms:W3CDTF">2022-05-05T14:27:05Z</dcterms:created>
  <dcterms:modified xsi:type="dcterms:W3CDTF">2022-05-06T07:55:13Z</dcterms:modified>
</cp:coreProperties>
</file>